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2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1" d="100"/>
          <a:sy n="61" d="100"/>
        </p:scale>
        <p:origin x="35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9754A-E1C5-4405-B217-007734412347}" type="datetimeFigureOut">
              <a:rPr lang="en-GB" smtClean="0"/>
              <a:t>13/01/2025</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385057-1526-43A2-8BCE-DA3576AA5251}" type="slidenum">
              <a:rPr lang="en-GB" smtClean="0"/>
              <a:t>‹#›</a:t>
            </a:fld>
            <a:endParaRPr lang="en-GB"/>
          </a:p>
        </p:txBody>
      </p:sp>
    </p:spTree>
    <p:extLst>
      <p:ext uri="{BB962C8B-B14F-4D97-AF65-F5344CB8AC3E}">
        <p14:creationId xmlns:p14="http://schemas.microsoft.com/office/powerpoint/2010/main" val="546585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0638" y="1143000"/>
            <a:ext cx="1736725" cy="3086100"/>
          </a:xfrm>
        </p:spPr>
      </p:sp>
      <p:sp>
        <p:nvSpPr>
          <p:cNvPr id="3" name="Notes Placeholder 2"/>
          <p:cNvSpPr>
            <a:spLocks noGrp="1"/>
          </p:cNvSpPr>
          <p:nvPr>
            <p:ph type="body" idx="1"/>
          </p:nvPr>
        </p:nvSpPr>
        <p:spPr/>
        <p:txBody>
          <a:bodyPr/>
          <a:lstStyle/>
          <a:p>
            <a:endParaRPr kumimoji="1" lang="en-GB" altLang="ja-JP"/>
          </a:p>
        </p:txBody>
      </p:sp>
      <p:sp>
        <p:nvSpPr>
          <p:cNvPr id="4" name="Slide Number Placeholder 3"/>
          <p:cNvSpPr>
            <a:spLocks noGrp="1"/>
          </p:cNvSpPr>
          <p:nvPr>
            <p:ph type="sldNum" sz="quarter" idx="5"/>
          </p:nvPr>
        </p:nvSpPr>
        <p:spPr/>
        <p:txBody>
          <a:bodyPr/>
          <a:lstStyle/>
          <a:p>
            <a:pPr rtl="0"/>
            <a:fld id="{8530193B-564F-4854-8A52-728F3FB19C85}" type="slidenum">
              <a:rPr lang="en-GB" smtClean="0"/>
              <a:t>1</a:t>
            </a:fld>
            <a:endParaRPr lang="en-GB"/>
          </a:p>
        </p:txBody>
      </p:sp>
    </p:spTree>
    <p:extLst>
      <p:ext uri="{BB962C8B-B14F-4D97-AF65-F5344CB8AC3E}">
        <p14:creationId xmlns:p14="http://schemas.microsoft.com/office/powerpoint/2010/main" val="3796332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CBA316-0E4A-42C6-981C-1D939022DD63}" type="datetimeFigureOut">
              <a:rPr lang="en-GB" smtClean="0"/>
              <a:t>13/01/2025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15343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BA316-0E4A-42C6-981C-1D939022DD63}" type="datetimeFigureOut">
              <a:rPr lang="en-GB" smtClean="0"/>
              <a:t>13/01/2025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13194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BA316-0E4A-42C6-981C-1D939022DD63}" type="datetimeFigureOut">
              <a:rPr lang="en-GB" smtClean="0"/>
              <a:t>13/01/2025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717146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5_Custom Layout">
    <p:bg>
      <p:bgPr>
        <a:solidFill>
          <a:schemeClr val="tx1"/>
        </a:solidFill>
        <a:effectLst/>
      </p:bgPr>
    </p:bg>
    <p:spTree>
      <p:nvGrpSpPr>
        <p:cNvPr id="1" name=""/>
        <p:cNvGrpSpPr/>
        <p:nvPr/>
      </p:nvGrpSpPr>
      <p:grpSpPr>
        <a:xfrm>
          <a:off x="0" y="0"/>
          <a:ext cx="0" cy="0"/>
          <a:chOff x="0" y="0"/>
          <a:chExt cx="0" cy="0"/>
        </a:xfrm>
      </p:grpSpPr>
      <p:sp>
        <p:nvSpPr>
          <p:cNvPr id="14" name="Picture Placeholder 21">
            <a:extLst>
              <a:ext uri="{FF2B5EF4-FFF2-40B4-BE49-F238E27FC236}">
                <a16:creationId xmlns:a16="http://schemas.microsoft.com/office/drawing/2014/main" id="{75D96571-69F8-475F-A910-ECC183425065}"/>
              </a:ext>
            </a:extLst>
          </p:cNvPr>
          <p:cNvSpPr>
            <a:spLocks noGrp="1"/>
          </p:cNvSpPr>
          <p:nvPr>
            <p:ph type="pic" sz="quarter" idx="10"/>
          </p:nvPr>
        </p:nvSpPr>
        <p:spPr>
          <a:xfrm>
            <a:off x="0" y="0"/>
            <a:ext cx="6858000" cy="12192000"/>
          </a:xfrm>
          <a:prstGeom prst="rect">
            <a:avLst/>
          </a:prstGeom>
        </p:spPr>
        <p:txBody>
          <a:bodyPr rtlCol="0"/>
          <a:lstStyle/>
          <a:p>
            <a:pPr rtl="0"/>
            <a:r>
              <a:rPr lang="en-US" noProof="0"/>
              <a:t>Click icon to add picture</a:t>
            </a:r>
            <a:endParaRPr lang="en-GB" noProof="0"/>
          </a:p>
        </p:txBody>
      </p:sp>
      <p:sp>
        <p:nvSpPr>
          <p:cNvPr id="3" name="Oval 2" descr="Tall office building looking up">
            <a:extLst>
              <a:ext uri="{FF2B5EF4-FFF2-40B4-BE49-F238E27FC236}">
                <a16:creationId xmlns:a16="http://schemas.microsoft.com/office/drawing/2014/main" id="{CD4C2457-AECB-4015-9FE4-CCBC516AA9EE}"/>
              </a:ext>
            </a:extLst>
          </p:cNvPr>
          <p:cNvSpPr/>
          <p:nvPr userDrawn="1"/>
        </p:nvSpPr>
        <p:spPr>
          <a:xfrm>
            <a:off x="1885950" y="1219200"/>
            <a:ext cx="3086100" cy="9753600"/>
          </a:xfrm>
          <a:prstGeom prst="ellipse">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9" name="Oval 8">
            <a:extLst>
              <a:ext uri="{FF2B5EF4-FFF2-40B4-BE49-F238E27FC236}">
                <a16:creationId xmlns:a16="http://schemas.microsoft.com/office/drawing/2014/main" id="{289A018F-D11C-4B07-9830-8336B27A18AD}"/>
              </a:ext>
            </a:extLst>
          </p:cNvPr>
          <p:cNvSpPr/>
          <p:nvPr userDrawn="1"/>
        </p:nvSpPr>
        <p:spPr>
          <a:xfrm>
            <a:off x="4577715" y="10078720"/>
            <a:ext cx="282893" cy="8940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1" name="Oval 10">
            <a:extLst>
              <a:ext uri="{FF2B5EF4-FFF2-40B4-BE49-F238E27FC236}">
                <a16:creationId xmlns:a16="http://schemas.microsoft.com/office/drawing/2014/main" id="{E0209A32-FE17-4457-B02B-0A1DB9B8ADB1}"/>
              </a:ext>
            </a:extLst>
          </p:cNvPr>
          <p:cNvSpPr/>
          <p:nvPr userDrawn="1"/>
        </p:nvSpPr>
        <p:spPr>
          <a:xfrm>
            <a:off x="1639948" y="2302523"/>
            <a:ext cx="389744" cy="123178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3" name="Oval 12">
            <a:extLst>
              <a:ext uri="{FF2B5EF4-FFF2-40B4-BE49-F238E27FC236}">
                <a16:creationId xmlns:a16="http://schemas.microsoft.com/office/drawing/2014/main" id="{D585A541-0EDE-4213-AE62-4D909E8EB7F5}"/>
              </a:ext>
            </a:extLst>
          </p:cNvPr>
          <p:cNvSpPr/>
          <p:nvPr userDrawn="1"/>
        </p:nvSpPr>
        <p:spPr>
          <a:xfrm>
            <a:off x="1911668" y="1608702"/>
            <a:ext cx="141446" cy="4470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5" name="Text Placeholder 23">
            <a:extLst>
              <a:ext uri="{FF2B5EF4-FFF2-40B4-BE49-F238E27FC236}">
                <a16:creationId xmlns:a16="http://schemas.microsoft.com/office/drawing/2014/main" id="{CBFD020D-881A-48D8-BDA8-55C7B95C5996}"/>
              </a:ext>
            </a:extLst>
          </p:cNvPr>
          <p:cNvSpPr>
            <a:spLocks noGrp="1"/>
          </p:cNvSpPr>
          <p:nvPr>
            <p:ph type="body" sz="quarter" idx="11" hasCustomPrompt="1"/>
          </p:nvPr>
        </p:nvSpPr>
        <p:spPr>
          <a:xfrm>
            <a:off x="2321959" y="8194583"/>
            <a:ext cx="2207775" cy="872068"/>
          </a:xfrm>
          <a:prstGeom prst="rect">
            <a:avLst/>
          </a:prstGeom>
        </p:spPr>
        <p:txBody>
          <a:bodyPr rtlCol="0" anchor="b"/>
          <a:lstStyle>
            <a:lvl1pPr algn="ctr">
              <a:buNone/>
              <a:defRPr lang="en-US" sz="20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rtl="0"/>
            <a:r>
              <a:rPr lang="en-GB" noProof="0"/>
              <a:t>Click to edit text</a:t>
            </a:r>
          </a:p>
        </p:txBody>
      </p:sp>
      <p:sp>
        <p:nvSpPr>
          <p:cNvPr id="2" name="Title 1">
            <a:extLst>
              <a:ext uri="{FF2B5EF4-FFF2-40B4-BE49-F238E27FC236}">
                <a16:creationId xmlns:a16="http://schemas.microsoft.com/office/drawing/2014/main" id="{CF9687A5-0BDD-45B2-A892-542449E31394}"/>
              </a:ext>
            </a:extLst>
          </p:cNvPr>
          <p:cNvSpPr>
            <a:spLocks noGrp="1"/>
          </p:cNvSpPr>
          <p:nvPr>
            <p:ph type="title"/>
          </p:nvPr>
        </p:nvSpPr>
        <p:spPr>
          <a:xfrm>
            <a:off x="2275694" y="3534306"/>
            <a:ext cx="2254040" cy="4220789"/>
          </a:xfrm>
          <a:prstGeom prst="rect">
            <a:avLst/>
          </a:prstGeom>
        </p:spPr>
        <p:txBody>
          <a:bodyPr rtlCol="0"/>
          <a:lstStyle>
            <a:lvl1pPr algn="ctr">
              <a:spcBef>
                <a:spcPts val="1000"/>
              </a:spcBef>
              <a:defRPr sz="2800">
                <a:solidFill>
                  <a:schemeClr val="bg1"/>
                </a:solidFill>
                <a:latin typeface="+mn-lt"/>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3947812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CBA316-0E4A-42C6-981C-1D939022DD63}" type="datetimeFigureOut">
              <a:rPr lang="en-GB" smtClean="0"/>
              <a:t>13/01/2025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276046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CBA316-0E4A-42C6-981C-1D939022DD63}" type="datetimeFigureOut">
              <a:rPr lang="en-GB" smtClean="0"/>
              <a:t>13/01/2025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4538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CBA316-0E4A-42C6-981C-1D939022DD63}" type="datetimeFigureOut">
              <a:rPr lang="en-GB" smtClean="0"/>
              <a:t>13/01/2025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3944134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CBA316-0E4A-42C6-981C-1D939022DD63}" type="datetimeFigureOut">
              <a:rPr lang="en-GB" smtClean="0"/>
              <a:t>13/01/2025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98832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CBA316-0E4A-42C6-981C-1D939022DD63}" type="datetimeFigureOut">
              <a:rPr lang="en-GB" smtClean="0"/>
              <a:t>13/01/2025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117686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BA316-0E4A-42C6-981C-1D939022DD63}" type="datetimeFigureOut">
              <a:rPr lang="en-GB" smtClean="0"/>
              <a:t>13/01/2025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286774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ECBA316-0E4A-42C6-981C-1D939022DD63}" type="datetimeFigureOut">
              <a:rPr lang="en-GB" smtClean="0"/>
              <a:t>13/01/2025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2059532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ECBA316-0E4A-42C6-981C-1D939022DD63}" type="datetimeFigureOut">
              <a:rPr lang="en-GB" smtClean="0"/>
              <a:t>13/01/2025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FECDA3-ADF9-4C45-B403-9F577082182D}" type="slidenum">
              <a:rPr lang="en-GB" smtClean="0"/>
              <a:t>‹#›</a:t>
            </a:fld>
            <a:endParaRPr lang="en-GB"/>
          </a:p>
        </p:txBody>
      </p:sp>
    </p:spTree>
    <p:extLst>
      <p:ext uri="{BB962C8B-B14F-4D97-AF65-F5344CB8AC3E}">
        <p14:creationId xmlns:p14="http://schemas.microsoft.com/office/powerpoint/2010/main" val="1448251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9ECBA316-0E4A-42C6-981C-1D939022DD63}" type="datetimeFigureOut">
              <a:rPr lang="en-GB" smtClean="0"/>
              <a:t>13/01/2025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02FECDA3-ADF9-4C45-B403-9F577082182D}" type="slidenum">
              <a:rPr lang="en-GB" smtClean="0"/>
              <a:t>‹#›</a:t>
            </a:fld>
            <a:endParaRPr lang="en-GB"/>
          </a:p>
        </p:txBody>
      </p:sp>
    </p:spTree>
    <p:extLst>
      <p:ext uri="{BB962C8B-B14F-4D97-AF65-F5344CB8AC3E}">
        <p14:creationId xmlns:p14="http://schemas.microsoft.com/office/powerpoint/2010/main" val="2550229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hyperlink" Target="mailto:ResearchTraining@uhcw.nhs.uk"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 name="Picture Placeholder 10" descr="Reflection of city at dusk on mirrored building">
            <a:extLst>
              <a:ext uri="{FF2B5EF4-FFF2-40B4-BE49-F238E27FC236}">
                <a16:creationId xmlns:a16="http://schemas.microsoft.com/office/drawing/2014/main" id="{80F641B8-D4CB-4B34-AF57-A526981DEDAF}"/>
              </a:ext>
            </a:extLst>
          </p:cNvPr>
          <p:cNvPicPr>
            <a:picLocks noGrp="1" noChangeAspect="1"/>
          </p:cNvPicPr>
          <p:nvPr>
            <p:ph type="pic" sz="quarter" idx="10"/>
          </p:nvPr>
        </p:nvPicPr>
        <p:blipFill>
          <a:blip r:embed="rId3">
            <a:alphaModFix amt="80000"/>
          </a:blip>
          <a:srcRect t="6692" b="6692"/>
          <a:stretch/>
        </p:blipFill>
        <p:spPr>
          <a:xfrm rot="16200000">
            <a:off x="-2667000" y="2667000"/>
            <a:ext cx="12192000" cy="6858000"/>
          </a:xfrm>
        </p:spPr>
      </p:pic>
      <p:grpSp>
        <p:nvGrpSpPr>
          <p:cNvPr id="5" name="Group 4">
            <a:extLst>
              <a:ext uri="{FF2B5EF4-FFF2-40B4-BE49-F238E27FC236}">
                <a16:creationId xmlns:a16="http://schemas.microsoft.com/office/drawing/2014/main" id="{512D955D-9586-09EF-370D-B6B6ACE371D3}"/>
              </a:ext>
            </a:extLst>
          </p:cNvPr>
          <p:cNvGrpSpPr/>
          <p:nvPr/>
        </p:nvGrpSpPr>
        <p:grpSpPr>
          <a:xfrm>
            <a:off x="211860" y="90489"/>
            <a:ext cx="6434277" cy="5857974"/>
            <a:chOff x="38642" y="238025"/>
            <a:chExt cx="6434277" cy="5857974"/>
          </a:xfrm>
        </p:grpSpPr>
        <p:sp>
          <p:nvSpPr>
            <p:cNvPr id="7" name="Oval 6">
              <a:extLst>
                <a:ext uri="{FF2B5EF4-FFF2-40B4-BE49-F238E27FC236}">
                  <a16:creationId xmlns:a16="http://schemas.microsoft.com/office/drawing/2014/main" id="{48461F53-81E4-4F48-8B4D-56B6013B1088}"/>
                </a:ext>
                <a:ext uri="{C183D7F6-B498-43B3-948B-1728B52AA6E4}">
                  <adec:decorative xmlns:adec="http://schemas.microsoft.com/office/drawing/2017/decorative" val="1"/>
                </a:ext>
              </a:extLst>
            </p:cNvPr>
            <p:cNvSpPr/>
            <p:nvPr/>
          </p:nvSpPr>
          <p:spPr>
            <a:xfrm>
              <a:off x="385081" y="238025"/>
              <a:ext cx="5867129" cy="5857974"/>
            </a:xfrm>
            <a:prstGeom prst="ellipse">
              <a:avLst/>
            </a:prstGeom>
            <a:solidFill>
              <a:schemeClr val="tx2">
                <a:lumMod val="75000"/>
                <a:alpha val="48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2" name="Oval 1">
              <a:extLst>
                <a:ext uri="{FF2B5EF4-FFF2-40B4-BE49-F238E27FC236}">
                  <a16:creationId xmlns:a16="http://schemas.microsoft.com/office/drawing/2014/main" id="{733AD71F-DA66-44DD-B812-447839E534FB}"/>
                </a:ext>
                <a:ext uri="{C183D7F6-B498-43B3-948B-1728B52AA6E4}">
                  <adec:decorative xmlns:adec="http://schemas.microsoft.com/office/drawing/2017/decorative" val="1"/>
                </a:ext>
              </a:extLst>
            </p:cNvPr>
            <p:cNvSpPr/>
            <p:nvPr/>
          </p:nvSpPr>
          <p:spPr>
            <a:xfrm>
              <a:off x="5969999" y="504886"/>
              <a:ext cx="502920" cy="5029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3" name="Oval 2">
              <a:extLst>
                <a:ext uri="{FF2B5EF4-FFF2-40B4-BE49-F238E27FC236}">
                  <a16:creationId xmlns:a16="http://schemas.microsoft.com/office/drawing/2014/main" id="{A7CF27D1-2BD8-40D7-A92B-834F8A4F76F0}"/>
                </a:ext>
                <a:ext uri="{C183D7F6-B498-43B3-948B-1728B52AA6E4}">
                  <adec:decorative xmlns:adec="http://schemas.microsoft.com/office/drawing/2017/decorative" val="1"/>
                </a:ext>
              </a:extLst>
            </p:cNvPr>
            <p:cNvSpPr/>
            <p:nvPr/>
          </p:nvSpPr>
          <p:spPr>
            <a:xfrm>
              <a:off x="38642" y="4951415"/>
              <a:ext cx="692878" cy="69287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 name="Oval 3">
              <a:extLst>
                <a:ext uri="{FF2B5EF4-FFF2-40B4-BE49-F238E27FC236}">
                  <a16:creationId xmlns:a16="http://schemas.microsoft.com/office/drawing/2014/main" id="{290F2B13-F976-4C2D-883C-E495CDF04ACA}"/>
                </a:ext>
                <a:ext uri="{C183D7F6-B498-43B3-948B-1728B52AA6E4}">
                  <adec:decorative xmlns:adec="http://schemas.microsoft.com/office/drawing/2017/decorative" val="1"/>
                </a:ext>
              </a:extLst>
            </p:cNvPr>
            <p:cNvSpPr/>
            <p:nvPr/>
          </p:nvSpPr>
          <p:spPr>
            <a:xfrm>
              <a:off x="605790" y="4495278"/>
              <a:ext cx="251460" cy="25146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3" name="Rectangle 12">
              <a:extLst>
                <a:ext uri="{FF2B5EF4-FFF2-40B4-BE49-F238E27FC236}">
                  <a16:creationId xmlns:a16="http://schemas.microsoft.com/office/drawing/2014/main" id="{69D0E443-CBA2-1D4F-C751-A107153BE891}"/>
                </a:ext>
              </a:extLst>
            </p:cNvPr>
            <p:cNvSpPr/>
            <p:nvPr/>
          </p:nvSpPr>
          <p:spPr>
            <a:xfrm>
              <a:off x="710540" y="503905"/>
              <a:ext cx="5179829" cy="1754326"/>
            </a:xfrm>
            <a:prstGeom prst="rect">
              <a:avLst/>
            </a:prstGeom>
            <a:noFill/>
            <a:effectLst>
              <a:outerShdw blurRad="50800" sx="115000" sy="115000" algn="l" rotWithShape="0">
                <a:prstClr val="black">
                  <a:alpha val="49000"/>
                </a:prstClr>
              </a:outerShdw>
            </a:effectLst>
          </p:spPr>
          <p:txBody>
            <a:bodyPr wrap="square">
              <a:spAutoFit/>
            </a:bodyPr>
            <a:lstStyle/>
            <a:p>
              <a:pPr algn="ctr"/>
              <a:r>
                <a:rPr lang="en-GB" sz="4400" b="1"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a typeface="Tahoma" panose="020B0604030504040204" pitchFamily="34" charset="0"/>
                  <a:cs typeface="Tahoma" panose="020B0604030504040204" pitchFamily="34" charset="0"/>
                </a:rPr>
                <a:t>LEADING RESEARCH</a:t>
              </a:r>
            </a:p>
            <a:p>
              <a:pPr algn="ctr"/>
              <a:r>
                <a:rPr lang="en-GB" sz="2000" b="1"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a typeface="Tahoma" panose="020B0604030504040204" pitchFamily="34" charset="0"/>
                  <a:cs typeface="Tahoma" panose="020B0604030504040204" pitchFamily="34" charset="0"/>
                </a:rPr>
                <a:t>at UHCW NHS Trust</a:t>
              </a:r>
            </a:p>
          </p:txBody>
        </p:sp>
        <p:sp>
          <p:nvSpPr>
            <p:cNvPr id="14" name="Rectangle 13">
              <a:extLst>
                <a:ext uri="{FF2B5EF4-FFF2-40B4-BE49-F238E27FC236}">
                  <a16:creationId xmlns:a16="http://schemas.microsoft.com/office/drawing/2014/main" id="{A4828B38-5F61-C36D-54B6-367996A528C1}"/>
                </a:ext>
              </a:extLst>
            </p:cNvPr>
            <p:cNvSpPr/>
            <p:nvPr/>
          </p:nvSpPr>
          <p:spPr>
            <a:xfrm>
              <a:off x="583689" y="2354429"/>
              <a:ext cx="5469912" cy="1077218"/>
            </a:xfrm>
            <a:prstGeom prst="rect">
              <a:avLst/>
            </a:prstGeom>
          </p:spPr>
          <p:txBody>
            <a:bodyPr wrap="square">
              <a:spAutoFit/>
            </a:bodyPr>
            <a:lstStyle/>
            <a:p>
              <a:pPr algn="ctr"/>
              <a:r>
                <a:rPr lang="en-GB" sz="3200" dirty="0">
                  <a:solidFill>
                    <a:schemeClr val="bg1"/>
                  </a:solidFill>
                  <a:latin typeface="Arial Black" panose="020B0A04020102020204" pitchFamily="34" charset="0"/>
                </a:rPr>
                <a:t>‘Getting your study off the ground’</a:t>
              </a:r>
            </a:p>
          </p:txBody>
        </p:sp>
        <p:sp>
          <p:nvSpPr>
            <p:cNvPr id="15" name="Rectangle 14">
              <a:extLst>
                <a:ext uri="{FF2B5EF4-FFF2-40B4-BE49-F238E27FC236}">
                  <a16:creationId xmlns:a16="http://schemas.microsoft.com/office/drawing/2014/main" id="{BB173AB7-700A-979C-FE4D-115AE90D10FD}"/>
                </a:ext>
              </a:extLst>
            </p:cNvPr>
            <p:cNvSpPr/>
            <p:nvPr/>
          </p:nvSpPr>
          <p:spPr>
            <a:xfrm>
              <a:off x="348701" y="3454616"/>
              <a:ext cx="5903509" cy="1881990"/>
            </a:xfrm>
            <a:prstGeom prst="rect">
              <a:avLst/>
            </a:prstGeom>
          </p:spPr>
          <p:txBody>
            <a:bodyPr wrap="square">
              <a:spAutoFit/>
            </a:bodyPr>
            <a:lstStyle/>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2025 Dates:</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Wed 11</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a:t>
              </a:r>
              <a:r>
                <a:rPr lang="en-GB" sz="2000" b="1" dirty="0">
                  <a:solidFill>
                    <a:schemeClr val="accent1">
                      <a:lumMod val="20000"/>
                      <a:lumOff val="80000"/>
                    </a:schemeClr>
                  </a:solidFill>
                  <a:latin typeface="Arial" panose="020B0604020202020204" pitchFamily="34" charset="0"/>
                  <a:cs typeface="Arial" panose="020B0604020202020204" pitchFamily="34" charset="0"/>
                </a:rPr>
                <a:t> Feb  1:00pm – 4:00pm</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Wed 10</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 </a:t>
              </a:r>
              <a:r>
                <a:rPr lang="en-GB" sz="2000" b="1" dirty="0">
                  <a:solidFill>
                    <a:schemeClr val="accent1">
                      <a:lumMod val="20000"/>
                      <a:lumOff val="80000"/>
                    </a:schemeClr>
                  </a:solidFill>
                  <a:latin typeface="Arial" panose="020B0604020202020204" pitchFamily="34" charset="0"/>
                  <a:cs typeface="Arial" panose="020B0604020202020204" pitchFamily="34" charset="0"/>
                </a:rPr>
                <a:t>Jun   1:00pm – 4:00pm</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Wed 14</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a:t>
              </a:r>
              <a:r>
                <a:rPr lang="en-GB" sz="2000" b="1" dirty="0">
                  <a:solidFill>
                    <a:schemeClr val="accent1">
                      <a:lumMod val="20000"/>
                      <a:lumOff val="80000"/>
                    </a:schemeClr>
                  </a:solidFill>
                  <a:latin typeface="Arial" panose="020B0604020202020204" pitchFamily="34" charset="0"/>
                  <a:cs typeface="Arial" panose="020B0604020202020204" pitchFamily="34" charset="0"/>
                </a:rPr>
                <a:t> Oct   1:00pm – 4:00pm</a:t>
              </a:r>
            </a:p>
          </p:txBody>
        </p:sp>
      </p:grpSp>
      <p:sp>
        <p:nvSpPr>
          <p:cNvPr id="16" name="Rectangle 15">
            <a:extLst>
              <a:ext uri="{FF2B5EF4-FFF2-40B4-BE49-F238E27FC236}">
                <a16:creationId xmlns:a16="http://schemas.microsoft.com/office/drawing/2014/main" id="{8B72D76D-67B6-808C-6744-A043B8208B00}"/>
              </a:ext>
            </a:extLst>
          </p:cNvPr>
          <p:cNvSpPr/>
          <p:nvPr/>
        </p:nvSpPr>
        <p:spPr>
          <a:xfrm>
            <a:off x="-1" y="6058973"/>
            <a:ext cx="6858001" cy="5223033"/>
          </a:xfrm>
          <a:prstGeom prst="rect">
            <a:avLst/>
          </a:prstGeom>
          <a:solidFill>
            <a:schemeClr val="tx2">
              <a:lumMod val="20000"/>
              <a:lumOff val="80000"/>
              <a:alpha val="74000"/>
            </a:schemeClr>
          </a:solidFill>
        </p:spPr>
        <p:txBody>
          <a:bodyPr wrap="square">
            <a:spAutoFit/>
          </a:bodyPr>
          <a:lstStyle/>
          <a:p>
            <a:pPr algn="ctr">
              <a:lnSpc>
                <a:spcPct val="150000"/>
              </a:lnSpc>
            </a:pPr>
            <a:r>
              <a:rPr lang="en-GB" sz="1400" i="1" dirty="0">
                <a:latin typeface="Arial" panose="020B0604020202020204" pitchFamily="34" charset="0"/>
                <a:ea typeface="Tahoma" panose="020B0604030504040204" pitchFamily="34" charset="0"/>
                <a:cs typeface="Arial" panose="020B0604020202020204" pitchFamily="34" charset="0"/>
              </a:rPr>
              <a:t>Research and Development have developed ‘Leading Research’ courses for Chief Investigators, Research Fellows, and anyone else who is interested in conducting research studies that will be sponsored by UHCW NHS Trust.</a:t>
            </a:r>
          </a:p>
          <a:p>
            <a:pP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 </a:t>
            </a:r>
          </a:p>
          <a:p>
            <a:pP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This </a:t>
            </a:r>
            <a:r>
              <a:rPr lang="en-GB" sz="1400" b="1" dirty="0">
                <a:latin typeface="Arial" panose="020B0604020202020204" pitchFamily="34" charset="0"/>
                <a:ea typeface="Tahoma" panose="020B0604030504040204" pitchFamily="34" charset="0"/>
                <a:cs typeface="Arial" panose="020B0604020202020204" pitchFamily="34" charset="0"/>
              </a:rPr>
              <a:t>‘Getting your study off the ground’ </a:t>
            </a:r>
            <a:r>
              <a:rPr lang="en-GB" sz="1400" dirty="0">
                <a:latin typeface="Arial" panose="020B0604020202020204" pitchFamily="34" charset="0"/>
                <a:ea typeface="Tahoma" panose="020B0604030504040204" pitchFamily="34" charset="0"/>
                <a:cs typeface="Arial" panose="020B0604020202020204" pitchFamily="34" charset="0"/>
              </a:rPr>
              <a:t>session focuses on how to obtain ethical approval, set-up and coordinate your research study.</a:t>
            </a:r>
          </a:p>
          <a:p>
            <a:pPr>
              <a:lnSpc>
                <a:spcPct val="150000"/>
              </a:lnSpc>
            </a:pPr>
            <a:r>
              <a:rPr lang="en-GB" sz="1400" b="1" dirty="0">
                <a:latin typeface="Arial" panose="020B0604020202020204" pitchFamily="34" charset="0"/>
                <a:ea typeface="Tahoma" panose="020B0604030504040204" pitchFamily="34" charset="0"/>
                <a:cs typeface="Arial" panose="020B0604020202020204" pitchFamily="34" charset="0"/>
              </a:rPr>
              <a:t>Topics to be covered include:</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Role and responsibilities of a Chief investigator</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Regulatory Approvals</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Trial documentation </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Amendments</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Data Management</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That’s not all – find out about all the other resources available to you!</a:t>
            </a:r>
          </a:p>
          <a:p>
            <a:pPr>
              <a:lnSpc>
                <a:spcPct val="150000"/>
              </a:lnSpc>
            </a:pPr>
            <a:endParaRPr lang="en-GB" sz="1400" dirty="0">
              <a:latin typeface="Arial" panose="020B0604020202020204" pitchFamily="34" charset="0"/>
              <a:ea typeface="Tahoma" panose="020B0604030504040204" pitchFamily="34" charset="0"/>
              <a:cs typeface="Arial" panose="020B0604020202020204" pitchFamily="34" charset="0"/>
            </a:endParaRPr>
          </a:p>
          <a:p>
            <a:pPr algn="ct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 </a:t>
            </a:r>
            <a:r>
              <a:rPr lang="en-GB" sz="1400" b="1" dirty="0">
                <a:latin typeface="Arial" panose="020B0604020202020204" pitchFamily="34" charset="0"/>
                <a:ea typeface="Tahoma" panose="020B0604030504040204" pitchFamily="34" charset="0"/>
                <a:cs typeface="Arial" panose="020B0604020202020204" pitchFamily="34" charset="0"/>
              </a:rPr>
              <a:t>To reserve a place, please contact </a:t>
            </a:r>
            <a:r>
              <a:rPr lang="en-GB" sz="1400" b="1">
                <a:latin typeface="Arial" panose="020B0604020202020204" pitchFamily="34" charset="0"/>
                <a:ea typeface="Tahoma" panose="020B0604030504040204" pitchFamily="34" charset="0"/>
                <a:cs typeface="Arial" panose="020B0604020202020204" pitchFamily="34" charset="0"/>
              </a:rPr>
              <a:t>Training Department on </a:t>
            </a:r>
            <a:r>
              <a:rPr lang="en-GB" sz="1400" b="1" dirty="0">
                <a:effectLst/>
                <a:latin typeface="Arial" panose="020B0604020202020204" pitchFamily="34" charset="0"/>
                <a:ea typeface="Tahoma" panose="020B0604030504040204" pitchFamily="34" charset="0"/>
                <a:cs typeface="Arial" panose="020B0604020202020204" pitchFamily="34" charset="0"/>
              </a:rPr>
              <a:t>024 </a:t>
            </a:r>
            <a:r>
              <a:rPr lang="en-GB" sz="1400" b="1">
                <a:effectLst/>
                <a:latin typeface="Arial" panose="020B0604020202020204" pitchFamily="34" charset="0"/>
                <a:ea typeface="Tahoma" panose="020B0604030504040204" pitchFamily="34" charset="0"/>
                <a:cs typeface="Arial" panose="020B0604020202020204" pitchFamily="34" charset="0"/>
              </a:rPr>
              <a:t>7696 6053 or 024 7696 4690, </a:t>
            </a:r>
            <a:r>
              <a:rPr lang="en-GB" sz="1400" b="1">
                <a:latin typeface="Arial" panose="020B0604020202020204" pitchFamily="34" charset="0"/>
                <a:ea typeface="Tahoma" panose="020B0604030504040204" pitchFamily="34" charset="0"/>
                <a:cs typeface="Arial" panose="020B0604020202020204" pitchFamily="34" charset="0"/>
              </a:rPr>
              <a:t>or </a:t>
            </a:r>
            <a:r>
              <a:rPr lang="en-GB" sz="1400" b="1">
                <a:latin typeface="Arial" panose="020B0604020202020204" pitchFamily="34" charset="0"/>
                <a:ea typeface="Tahoma" panose="020B0604030504040204" pitchFamily="34" charset="0"/>
                <a:cs typeface="Arial" panose="020B0604020202020204" pitchFamily="34" charset="0"/>
                <a:hlinkClick r:id="rId4"/>
              </a:rPr>
              <a:t>ResearchTraining</a:t>
            </a:r>
            <a:r>
              <a:rPr lang="en-GB" sz="1400" b="1" dirty="0">
                <a:latin typeface="Arial" panose="020B0604020202020204" pitchFamily="34" charset="0"/>
                <a:ea typeface="Tahoma" panose="020B0604030504040204" pitchFamily="34" charset="0"/>
                <a:cs typeface="Arial" panose="020B0604020202020204" pitchFamily="34" charset="0"/>
                <a:hlinkClick r:id="rId4"/>
              </a:rPr>
              <a:t>@uhcw.nhs</a:t>
            </a:r>
            <a:r>
              <a:rPr lang="en-GB" sz="1400" b="1">
                <a:latin typeface="Arial" panose="020B0604020202020204" pitchFamily="34" charset="0"/>
                <a:ea typeface="Tahoma" panose="020B0604030504040204" pitchFamily="34" charset="0"/>
                <a:cs typeface="Arial" panose="020B0604020202020204" pitchFamily="34" charset="0"/>
                <a:hlinkClick r:id="rId4"/>
              </a:rPr>
              <a:t>.uk</a:t>
            </a:r>
            <a:r>
              <a:rPr lang="en-GB" sz="1400" b="1">
                <a:latin typeface="Arial" panose="020B0604020202020204" pitchFamily="34" charset="0"/>
                <a:ea typeface="Tahoma" panose="020B0604030504040204" pitchFamily="34" charset="0"/>
                <a:cs typeface="Arial" panose="020B0604020202020204" pitchFamily="34" charset="0"/>
              </a:rPr>
              <a:t> </a:t>
            </a:r>
            <a:endParaRPr lang="en-GB" sz="1400" b="1" dirty="0">
              <a:latin typeface="Arial" panose="020B0604020202020204" pitchFamily="34" charset="0"/>
              <a:ea typeface="Tahoma" panose="020B060403050404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F5BA77D7-9E06-B933-9B3D-5D1E0FF705A3}"/>
              </a:ext>
            </a:extLst>
          </p:cNvPr>
          <p:cNvGrpSpPr/>
          <p:nvPr/>
        </p:nvGrpSpPr>
        <p:grpSpPr>
          <a:xfrm>
            <a:off x="1752453" y="11355970"/>
            <a:ext cx="3224431" cy="762066"/>
            <a:chOff x="1752453" y="11355970"/>
            <a:chExt cx="3224431" cy="762066"/>
          </a:xfrm>
        </p:grpSpPr>
        <p:pic>
          <p:nvPicPr>
            <p:cNvPr id="8" name="Picture 7">
              <a:extLst>
                <a:ext uri="{FF2B5EF4-FFF2-40B4-BE49-F238E27FC236}">
                  <a16:creationId xmlns:a16="http://schemas.microsoft.com/office/drawing/2014/main" id="{3E448D9D-D7D6-10A2-09DA-3B6F1475ED17}"/>
                </a:ext>
              </a:extLst>
            </p:cNvPr>
            <p:cNvPicPr>
              <a:picLocks noChangeAspect="1"/>
            </p:cNvPicPr>
            <p:nvPr/>
          </p:nvPicPr>
          <p:blipFill rotWithShape="1">
            <a:blip r:embed="rId5"/>
            <a:srcRect r="3837"/>
            <a:stretch/>
          </p:blipFill>
          <p:spPr>
            <a:xfrm>
              <a:off x="1752453" y="11355970"/>
              <a:ext cx="3224431" cy="762066"/>
            </a:xfrm>
            <a:prstGeom prst="rect">
              <a:avLst/>
            </a:prstGeom>
          </p:spPr>
        </p:pic>
        <p:pic>
          <p:nvPicPr>
            <p:cNvPr id="9" name="Picture 8" descr="Blue and white text with blue letters&#10;&#10;Description automatically generated">
              <a:extLst>
                <a:ext uri="{FF2B5EF4-FFF2-40B4-BE49-F238E27FC236}">
                  <a16:creationId xmlns:a16="http://schemas.microsoft.com/office/drawing/2014/main" id="{E58CA71E-111B-2143-D22A-3EDD9F4B980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28998" y="11355970"/>
              <a:ext cx="1547886" cy="762066"/>
            </a:xfrm>
            <a:prstGeom prst="rect">
              <a:avLst/>
            </a:prstGeom>
          </p:spPr>
        </p:pic>
      </p:grpSp>
    </p:spTree>
    <p:extLst>
      <p:ext uri="{BB962C8B-B14F-4D97-AF65-F5344CB8AC3E}">
        <p14:creationId xmlns:p14="http://schemas.microsoft.com/office/powerpoint/2010/main" val="41013997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109</TotalTime>
  <Words>160</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Calibri Light</vt:lpstr>
      <vt:lpstr>Corbel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Tahseena Uddin (RKB) Research Governance Facilitator</dc:creator>
  <cp:lastModifiedBy>Dez La Lour Gemma (RKB) Research Governance and IP Facilitator</cp:lastModifiedBy>
  <cp:revision>3</cp:revision>
  <dcterms:created xsi:type="dcterms:W3CDTF">2023-11-27T15:32:41Z</dcterms:created>
  <dcterms:modified xsi:type="dcterms:W3CDTF">2025-01-13T12:11:43Z</dcterms:modified>
</cp:coreProperties>
</file>